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Открыть встречу демо на телефоне: app.facetome.ru — 3 минуты, без установки.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Закрывать встречу договорённостью о конкретной дате подключения, а не «мы подумаем».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5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554480"/>
            <a:ext cx="1090879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FaceToMe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640080" y="2560320"/>
            <a:ext cx="8595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EDEB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Приводим клиента, который уже знает, что ему нужно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3566160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Оплата только за результат: подтверждённая заявка или покупка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4754880"/>
            <a:ext cx="5394960" cy="1188720"/>
          </a:xfrm>
          <a:prstGeom prst="roundRect">
            <a:avLst>
              <a:gd name="adj" fmla="val 9231"/>
            </a:avLst>
          </a:prstGeom>
          <a:solidFill>
            <a:srgbClr val="211E2B"/>
          </a:solidFill>
          <a:ln w="12700">
            <a:solidFill>
              <a:srgbClr val="211E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4846320"/>
            <a:ext cx="4754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Демо открывается по ссылке
</a:t>
            </a:r>
            <a:endParaRPr lang="en-US" sz="12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app.facetome.ru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6126480"/>
            <a:ext cx="10908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facetome.ru  ·  partners@facetome.ru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Программа первых партнёров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5271516" cy="2286000"/>
          </a:xfrm>
          <a:prstGeom prst="roundRect">
            <a:avLst>
              <a:gd name="adj" fmla="val 4800"/>
            </a:avLst>
          </a:prstGeom>
          <a:solidFill>
            <a:srgbClr val="5B4CDB"/>
          </a:solidFill>
          <a:ln w="12700">
            <a:solidFill>
              <a:srgbClr val="5B4CD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51560" y="1783080"/>
            <a:ext cx="44485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1051560" y="2606040"/>
            <a:ext cx="44485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клиник в городе запуска
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EDEB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Сниженная ставка за лид в обмен на обратную связь и соблюдение SLA.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277356" y="1554480"/>
            <a:ext cx="5271516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688836" y="1783080"/>
            <a:ext cx="44485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Магазины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688836" y="2606040"/>
            <a:ext cx="44485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приоритетное подключение
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Фид подключаем в первую очередь, товары участвуют в подборе с первого дня.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40080" y="4114800"/>
            <a:ext cx="10908792" cy="1463040"/>
          </a:xfrm>
          <a:prstGeom prst="roundRect">
            <a:avLst>
              <a:gd name="adj" fmla="val 7500"/>
            </a:avLst>
          </a:prstGeom>
          <a:solidFill>
            <a:srgbClr val="17151F"/>
          </a:solidFill>
          <a:ln w="12700">
            <a:solidFill>
              <a:srgbClr val="17151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97280" y="4297680"/>
            <a:ext cx="99943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ограниченно
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должен плотно покрывать процедуры в одном городе. Пустая выдача «нет клиник рядом» убивает сценарий для пользователя — и обесценивает лиды для тех, кто уже подключён.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715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502920" cy="50292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417320" y="1691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Откройте демо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417320" y="208483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app.facetome.ru с телефона — 3 минуты, ставить ничего не нужно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788920"/>
            <a:ext cx="502920" cy="50292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788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417320" y="27432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заводим вашу карточку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417320" y="313639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Присылаем ссылку на кабинет и согласовываем ставку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840480"/>
            <a:ext cx="502920" cy="50292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840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417320" y="37947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Первые заявки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417320" y="418795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течение недели после запуска в вашем городе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40080" y="5029200"/>
            <a:ext cx="10908792" cy="1097280"/>
          </a:xfrm>
          <a:prstGeom prst="roundRect">
            <a:avLst>
              <a:gd name="adj" fmla="val 10000"/>
            </a:avLst>
          </a:prstGeom>
          <a:solidFill>
            <a:srgbClr val="5B4CDB"/>
          </a:solidFill>
          <a:ln w="12700">
            <a:solidFill>
              <a:srgbClr val="5B4CD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5029200"/>
            <a:ext cx="109087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partners@facetome.ru</a:t>
            </a:r>
            <a:endParaRPr lang="en-US"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Половина людей не доходит до специалиста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3453384" cy="1920240"/>
          </a:xfrm>
          <a:prstGeom prst="roundRect">
            <a:avLst>
              <a:gd name="adj" fmla="val 5714"/>
            </a:avLst>
          </a:prstGeom>
          <a:solidFill>
            <a:srgbClr val="EDEBFB"/>
          </a:solidFill>
          <a:ln w="12700">
            <a:solidFill>
              <a:srgbClr val="EDEBF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1783080"/>
            <a:ext cx="28133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51,8%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60120" y="2606040"/>
            <a:ext cx="2813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откладывают или избегают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визита к дерматологу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367784" y="1554480"/>
            <a:ext cx="3453384" cy="1920240"/>
          </a:xfrm>
          <a:prstGeom prst="roundRect">
            <a:avLst>
              <a:gd name="adj" fmla="val 5714"/>
            </a:avLst>
          </a:prstGeom>
          <a:solidFill>
            <a:srgbClr val="EDEBFB"/>
          </a:solidFill>
          <a:ln w="12700">
            <a:solidFill>
              <a:srgbClr val="EDEBF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87824" y="1783080"/>
            <a:ext cx="28133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42,9%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4687824" y="2606040"/>
            <a:ext cx="2813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них называют причиной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приёма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095488" y="1554480"/>
            <a:ext cx="3453384" cy="1920240"/>
          </a:xfrm>
          <a:prstGeom prst="roundRect">
            <a:avLst>
              <a:gd name="adj" fmla="val 5714"/>
            </a:avLst>
          </a:prstGeom>
          <a:solidFill>
            <a:srgbClr val="EDEBFB"/>
          </a:solidFill>
          <a:ln w="12700">
            <a:solidFill>
              <a:srgbClr val="EDEBF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5528" y="1783080"/>
            <a:ext cx="28133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из 5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8415528" y="2606040"/>
            <a:ext cx="28133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посещает врача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регулярно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840480"/>
            <a:ext cx="10908792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51560" y="4069080"/>
            <a:ext cx="10085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это значит для бизнеса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51560" y="4526280"/>
            <a:ext cx="100858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Клиники — пустые окна в расписании и дорогой холодный трафик.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Магазины — покупки наугад и возвраты «не подошло».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Человек — потраченные деньги без результата и без понимания, что работает.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" y="5943600"/>
            <a:ext cx="109087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Источники: JDD (барьеры к дерматологической помощи), Dermatology Times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делает FaceToMe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3453384" cy="251460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1828800"/>
            <a:ext cx="502920" cy="50292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05840" y="2468880"/>
            <a:ext cx="2721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Фото лица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05840" y="2880360"/>
            <a:ext cx="27218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Пользователь снимает 3 кадра. Приложение оценивает кожу по 10 метрикам и честно предупреждает, если снимок плохой.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67784" y="1554480"/>
            <a:ext cx="3453384" cy="251460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33544" y="1828800"/>
            <a:ext cx="502920" cy="50292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10" name="Text 8"/>
          <p:cNvSpPr/>
          <p:nvPr/>
        </p:nvSpPr>
        <p:spPr>
          <a:xfrm>
            <a:off x="4733544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733544" y="2468880"/>
            <a:ext cx="2721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Персональный план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733544" y="2880360"/>
            <a:ext cx="27218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Сначала косметика, затем аппаратные процедуры, затем инъекции. Правила курируют врачи — это не «нейросеть придумала».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95488" y="1554480"/>
            <a:ext cx="3453384" cy="251460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461248" y="1828800"/>
            <a:ext cx="502920" cy="50292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15" name="Text 13"/>
          <p:cNvSpPr/>
          <p:nvPr/>
        </p:nvSpPr>
        <p:spPr>
          <a:xfrm>
            <a:off x="8461248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461248" y="2468880"/>
            <a:ext cx="2721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Путь к решению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461248" y="2880360"/>
            <a:ext cx="27218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Ведём в конкретный магазин за средством или в конкретную клинику на консультацию.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4434840"/>
            <a:ext cx="10908792" cy="1143000"/>
          </a:xfrm>
          <a:prstGeom prst="roundRect">
            <a:avLst>
              <a:gd name="adj" fmla="val 9600"/>
            </a:avLst>
          </a:prstGeom>
          <a:solidFill>
            <a:srgbClr val="17151F"/>
          </a:solidFill>
          <a:ln w="12700">
            <a:solidFill>
              <a:srgbClr val="17151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97280" y="4617720"/>
            <a:ext cx="9994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пользователя приложение бесплатно. Мы зарабатываем только тогда, когда он нашёл решение — у вас.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такой клиент конвертируется лучше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600200"/>
            <a:ext cx="457200" cy="45720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600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325880" y="1508760"/>
            <a:ext cx="10222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Телефон подтверждён по SMS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325880" y="1892808"/>
            <a:ext cx="102229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не анонимная форма с сайта, а живой контакт, который сам оставил заявку.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697480"/>
            <a:ext cx="457200" cy="45720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697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25880" y="2606040"/>
            <a:ext cx="10222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Приходит с картой кожи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325880" y="2990088"/>
            <a:ext cx="102229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Консультация короче, а разговор начинается с сути — конверсия в процедуру выше.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0080" y="3794760"/>
            <a:ext cx="457200" cy="45720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794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325880" y="3703320"/>
            <a:ext cx="10222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знаем, что он уже пробовал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325880" y="4087368"/>
            <a:ext cx="102229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фиксирует, применял ли он уход и что дало эффект.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40080" y="4892040"/>
            <a:ext cx="457200" cy="45720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4892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325880" y="4800600"/>
            <a:ext cx="10222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Он уже готов платить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1325880" y="5184648"/>
            <a:ext cx="102229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вас человек прошёл путь «косметика по этой проблеме не помогает».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715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не продаём точность AI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Приложений с «точным AI-анализом кожи» много, и пользователи им не верят: результат скачет от освещения, обзоры называют такие оценки ориентировочными.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3200400" cy="1051560"/>
          </a:xfrm>
          <a:prstGeom prst="roundRect">
            <a:avLst>
              <a:gd name="adj" fmla="val 10435"/>
            </a:avLst>
          </a:prstGeom>
          <a:solidFill>
            <a:srgbClr val="211E2B"/>
          </a:solidFill>
          <a:ln w="12700">
            <a:solidFill>
              <a:srgbClr val="5B4CD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28600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Объективный скан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86200" y="2286000"/>
            <a:ext cx="594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4526280" y="2286000"/>
            <a:ext cx="3200400" cy="1051560"/>
          </a:xfrm>
          <a:prstGeom prst="roundRect">
            <a:avLst>
              <a:gd name="adj" fmla="val 10435"/>
            </a:avLst>
          </a:prstGeom>
          <a:solidFill>
            <a:srgbClr val="211E2B"/>
          </a:solidFill>
          <a:ln w="12700">
            <a:solidFill>
              <a:srgbClr val="5B4CD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09160" y="228600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Назначенный протокол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772400" y="2286000"/>
            <a:ext cx="594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8412480" y="2286000"/>
            <a:ext cx="3200400" cy="1051560"/>
          </a:xfrm>
          <a:prstGeom prst="roundRect">
            <a:avLst>
              <a:gd name="adj" fmla="val 10435"/>
            </a:avLst>
          </a:prstGeom>
          <a:solidFill>
            <a:srgbClr val="211E2B"/>
          </a:solidFill>
          <a:ln w="12700">
            <a:solidFill>
              <a:srgbClr val="5B4CD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95360" y="228600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Факт применения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3520440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Связать эти три вещи может только приложение. Ни клиника, ни магазин по отдельности их не видят.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4069080"/>
            <a:ext cx="10908792" cy="1508760"/>
          </a:xfrm>
          <a:prstGeom prst="roundRect">
            <a:avLst>
              <a:gd name="adj" fmla="val 7273"/>
            </a:avLst>
          </a:prstGeom>
          <a:solidFill>
            <a:srgbClr val="211E2B"/>
          </a:solidFill>
          <a:ln w="12700">
            <a:solidFill>
              <a:srgbClr val="211E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97280" y="4224528"/>
            <a:ext cx="999439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«Вы соблюдали уход 82% дней, воспаления снизились на 14 — сработал этот шаг».
</a:t>
            </a:r>
            <a:endParaRPr lang="en-US" sz="1900" dirty="0"/>
          </a:p>
          <a:p>
            <a:pPr indent="0" marL="0">
              <a:buNone/>
            </a:pPr>
            <a:r>
              <a:rPr lang="en-US" sz="14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 если данных мало — приложение честно говорит, что судить рано. Это доверие пользователя и одновременно доказательство эффекта для вас.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Клиникам: оплата за обработанную заявку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5294376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1709928"/>
            <a:ext cx="4654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Заявка с подтверждённым телефоном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60120" y="2112264"/>
            <a:ext cx="46542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сам выбрал вашу клинику из списка.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254496" y="1508760"/>
            <a:ext cx="5294376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74536" y="1709928"/>
            <a:ext cx="4654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 кожи клиента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574536" y="2112264"/>
            <a:ext cx="46542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Передаётся только с его явного согласия на эту заявку.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880360"/>
            <a:ext cx="5294376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3081528"/>
            <a:ext cx="4654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Кабинет по ссылке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3483864"/>
            <a:ext cx="46542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 паролей и интеграций: открыли и работаете.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54496" y="2880360"/>
            <a:ext cx="5294376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74536" y="3081528"/>
            <a:ext cx="4654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Прозрачный счёт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574536" y="3483864"/>
            <a:ext cx="46542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Месячный акт: заявок, обработано, сумма к оплате.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4343400"/>
            <a:ext cx="5294376" cy="1417320"/>
          </a:xfrm>
          <a:prstGeom prst="roundRect">
            <a:avLst>
              <a:gd name="adj" fmla="val 7742"/>
            </a:avLst>
          </a:prstGeom>
          <a:solidFill>
            <a:srgbClr val="EDEBFB"/>
          </a:solidFill>
          <a:ln w="12700">
            <a:solidFill>
              <a:srgbClr val="EDEBF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4507992"/>
            <a:ext cx="4654296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Платите только за подтверждённый контакт
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дозвонились и не отметили «Связались» — заявка не попадает в счёт.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254496" y="4343400"/>
            <a:ext cx="5294376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74536" y="4507992"/>
            <a:ext cx="4654296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Встречное условие: ответ за 24 часа
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Таймер виден в кабинете. Скорость ответа влияет на позицию в выдаче.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Магазинам и брендам: трафик с готовым намерением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3453384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0120" y="1783080"/>
            <a:ext cx="457200" cy="45720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28133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Товар подобран под кожу и бюджет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907792"/>
            <a:ext cx="28133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Доля «не подошло» и возвратов ниже, чем на холодном трафике.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67784" y="1508760"/>
            <a:ext cx="3453384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87824" y="1783080"/>
            <a:ext cx="457200" cy="45720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10" name="Text 8"/>
          <p:cNvSpPr/>
          <p:nvPr/>
        </p:nvSpPr>
        <p:spPr>
          <a:xfrm>
            <a:off x="4687824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87824" y="2377440"/>
            <a:ext cx="28133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Корзина на месяц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87824" y="2907792"/>
            <a:ext cx="28133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собирает весь уход одним списком с итоговой суммой — это средний чек, а не одна позиция.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95488" y="1508760"/>
            <a:ext cx="3453384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415528" y="1783080"/>
            <a:ext cx="457200" cy="457200"/>
          </a:xfrm>
          <a:prstGeom prst="ellipse">
            <a:avLst/>
          </a:prstGeom>
          <a:solidFill>
            <a:srgbClr val="5B4CDB"/>
          </a:solidFill>
          <a:ln/>
        </p:spPr>
      </p:sp>
      <p:sp>
        <p:nvSpPr>
          <p:cNvPr id="15" name="Text 13"/>
          <p:cNvSpPr/>
          <p:nvPr/>
        </p:nvSpPr>
        <p:spPr>
          <a:xfrm>
            <a:off x="8415528" y="1783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415528" y="2377440"/>
            <a:ext cx="28133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Напоминание о докупке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15528" y="2907792"/>
            <a:ext cx="281330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Через месяц клиент получает «средство заканчивается» — повторная продажа без затрат на трафик.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4114800"/>
            <a:ext cx="109087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Подключение — через партнёрскую сеть или напрямую по вашему фиду (YML/CSV). Сквозная атрибуция по SubID, сверка постбеками.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0080" y="4572000"/>
            <a:ext cx="10908792" cy="1143000"/>
          </a:xfrm>
          <a:prstGeom prst="roundRect">
            <a:avLst>
              <a:gd name="adj" fmla="val 9600"/>
            </a:avLst>
          </a:prstGeom>
          <a:solidFill>
            <a:srgbClr val="17151F"/>
          </a:solidFill>
          <a:ln w="12700">
            <a:solidFill>
              <a:srgbClr val="17151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97280" y="4754880"/>
            <a:ext cx="99943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2F0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Место в выдаче купить нельзя.  </a:t>
            </a:r>
            <a:pPr indent="0" marL="0">
              <a:buNone/>
            </a:pPr>
            <a:r>
              <a:rPr lang="en-US" sz="1300" dirty="0">
                <a:solidFill>
                  <a:srgbClr val="9B9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Ранжирование — по релевантности коже, спонсорские форматы маркируются. Это защищает доверие пользователя, а значит и качество вашего трафика.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выглядит с вашей стороны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5271516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05840" y="1737360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Клиника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005840" y="2240280"/>
            <a:ext cx="453999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Уведомление о заявке приходит в Telegram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Открываете кабинет по ссылке — без логина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Видите телефон и карту кожи, звоните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Нажимаете «Связались» — фиксируется SLA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Ведёте по статусам: Запись → Визит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277356" y="1508760"/>
            <a:ext cx="5271516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643116" y="1737360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Магазин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643116" y="2240280"/>
            <a:ext cx="453999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Присылаете ссылку на фид (YML/CSV)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Товары попадают в подбор под кожу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Переходы видны в статистике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Покупки сверяются постбеками по SubID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возвращается за докупкой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4937760"/>
            <a:ext cx="10908792" cy="868680"/>
          </a:xfrm>
          <a:prstGeom prst="roundRect">
            <a:avLst>
              <a:gd name="adj" fmla="val 12632"/>
            </a:avLst>
          </a:prstGeom>
          <a:solidFill>
            <a:srgbClr val="EDEBFB"/>
          </a:solidFill>
          <a:ln w="12700">
            <a:solidFill>
              <a:srgbClr val="EDEBF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97280" y="4937760"/>
            <a:ext cx="9994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Интеграция с вашей стороны:  </a:t>
            </a:r>
            <a:pPr indent="0" marL="0">
              <a:buNone/>
            </a:pPr>
            <a:r>
              <a:rPr lang="en-US" sz="1500" b="1" dirty="0">
                <a:solidFill>
                  <a:srgbClr val="5B4C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клиникам — ноль (нужен только контакт для уведомлений), магазинам — ссылка на фид.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0879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уже работает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5271516" cy="301752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4E2E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05840" y="1737360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в продакшене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005840" y="2194560"/>
            <a:ext cx="453999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для iOS и Android + веб-версия по ссылке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кожи, протокол, ежедневная рутина, атрибуция результата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Поиск и сравнение цен по магазинам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Кабинет клиники, админ-панель, месячные акты, CPA-постбеки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HTTPS, бэкапы, мониторинг, автодеплой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277356" y="1508760"/>
            <a:ext cx="5271516" cy="3017520"/>
          </a:xfrm>
          <a:prstGeom prst="roundRect">
            <a:avLst>
              <a:gd name="adj" fmla="val 3636"/>
            </a:avLst>
          </a:prstGeom>
          <a:solidFill>
            <a:srgbClr val="FBF6E8"/>
          </a:solidFill>
          <a:ln w="12700">
            <a:solidFill>
              <a:srgbClr val="E0A1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643116" y="1737360"/>
            <a:ext cx="4539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4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говорим прямо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643116" y="2194560"/>
            <a:ext cx="4539996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работает на VLM-модели и заявляется как ориентировочный — это написано в самом интерфейсе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не ставит диагнозов и при тревожных признаках направляет к врачу, ничего не продавая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Приём оплаты подписки сейчас подключается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4846320"/>
            <a:ext cx="10908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A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Честность про ограничения — часть продукта: она же держит доверие пользователей, на котором стоит качество ваших лидов.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FaceToMe — презентация для партнёров</dc:title>
  <dc:subject>PptxGenJS Presentation</dc:subject>
  <dc:creator>FaceToMe</dc:creator>
  <cp:lastModifiedBy>FaceToMe</cp:lastModifiedBy>
  <cp:revision>1</cp:revision>
  <dcterms:created xsi:type="dcterms:W3CDTF">2026-07-26T09:57:18Z</dcterms:created>
  <dcterms:modified xsi:type="dcterms:W3CDTF">2026-07-26T09:57:18Z</dcterms:modified>
</cp:coreProperties>
</file>